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7"/>
  </p:notesMasterIdLst>
  <p:sldIdLst>
    <p:sldId id="1674" r:id="rId3"/>
    <p:sldId id="1548" r:id="rId4"/>
    <p:sldId id="1798" r:id="rId5"/>
    <p:sldId id="1947" r:id="rId6"/>
    <p:sldId id="1618" r:id="rId7"/>
    <p:sldId id="1619" r:id="rId8"/>
    <p:sldId id="1949" r:id="rId9"/>
    <p:sldId id="1950" r:id="rId10"/>
    <p:sldId id="1951" r:id="rId11"/>
    <p:sldId id="1952" r:id="rId12"/>
    <p:sldId id="1953" r:id="rId13"/>
    <p:sldId id="1954" r:id="rId14"/>
    <p:sldId id="1955" r:id="rId15"/>
    <p:sldId id="1956" r:id="rId16"/>
    <p:sldId id="1948" r:id="rId17"/>
    <p:sldId id="1665" r:id="rId18"/>
    <p:sldId id="1634" r:id="rId19"/>
    <p:sldId id="1663" r:id="rId20"/>
    <p:sldId id="1664" r:id="rId21"/>
    <p:sldId id="1957" r:id="rId22"/>
    <p:sldId id="1958" r:id="rId23"/>
    <p:sldId id="1959" r:id="rId24"/>
    <p:sldId id="1960" r:id="rId25"/>
    <p:sldId id="1961" r:id="rId26"/>
    <p:sldId id="1962" r:id="rId27"/>
    <p:sldId id="1963" r:id="rId28"/>
    <p:sldId id="1964" r:id="rId29"/>
    <p:sldId id="1965" r:id="rId30"/>
    <p:sldId id="1946" r:id="rId31"/>
    <p:sldId id="1670" r:id="rId32"/>
    <p:sldId id="1671" r:id="rId33"/>
    <p:sldId id="1672" r:id="rId34"/>
    <p:sldId id="292"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11/1/2025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Eddie Williams	~ November 2, 2025</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231169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29</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30</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31</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32</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33</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34</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3443412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3883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982635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0312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914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238342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982520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283573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952194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4115980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548525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11/1/2025</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11/1/2025</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extLst>
      <p:ext uri="{BB962C8B-B14F-4D97-AF65-F5344CB8AC3E}">
        <p14:creationId xmlns:p14="http://schemas.microsoft.com/office/powerpoint/2010/main" val="39711826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D91285-941A-EE8A-3B29-C56CAED15DB1}"/>
              </a:ext>
            </a:extLst>
          </p:cNvPr>
          <p:cNvPicPr>
            <a:picLocks noChangeAspect="1"/>
          </p:cNvPicPr>
          <p:nvPr/>
        </p:nvPicPr>
        <p:blipFill>
          <a:blip r:embed="rId3"/>
          <a:stretch>
            <a:fillRect/>
          </a:stretch>
        </p:blipFill>
        <p:spPr>
          <a:xfrm>
            <a:off x="0" y="0"/>
            <a:ext cx="12192000" cy="6851709"/>
          </a:xfrm>
          <a:prstGeom prst="rect">
            <a:avLst/>
          </a:prstGeom>
        </p:spPr>
      </p:pic>
      <p:sp>
        <p:nvSpPr>
          <p:cNvPr id="3" name="Content Placeholder 2"/>
          <p:cNvSpPr>
            <a:spLocks noGrp="1"/>
          </p:cNvSpPr>
          <p:nvPr>
            <p:ph sz="quarter" idx="13"/>
          </p:nvPr>
        </p:nvSpPr>
        <p:spPr>
          <a:xfrm>
            <a:off x="0" y="5727244"/>
            <a:ext cx="12192000" cy="1124465"/>
          </a:xfrm>
        </p:spPr>
        <p:txBody>
          <a:bodyPr>
            <a:noAutofit/>
          </a:bodyPr>
          <a:lstStyle/>
          <a:p>
            <a:pPr marL="0" indent="0" algn="ctr">
              <a:buClr>
                <a:srgbClr val="A379BB">
                  <a:lumMod val="75000"/>
                </a:srgbClr>
              </a:buClr>
              <a:buNone/>
            </a:pPr>
            <a:r>
              <a:rPr lang="en-US" sz="7500" b="1" i="1" dirty="0">
                <a:solidFill>
                  <a:srgbClr val="A31D6A"/>
                </a:solidFill>
                <a:effectLst>
                  <a:outerShdw blurRad="38100" dist="38100" dir="2700000" algn="tl">
                    <a:srgbClr val="000000">
                      <a:alpha val="43137"/>
                    </a:srgbClr>
                  </a:outerShdw>
                </a:effectLst>
              </a:rPr>
              <a:t>Revelation 2:1-4</a:t>
            </a:r>
          </a:p>
        </p:txBody>
      </p:sp>
      <p:sp>
        <p:nvSpPr>
          <p:cNvPr id="4" name="Title 3"/>
          <p:cNvSpPr>
            <a:spLocks noGrp="1"/>
          </p:cNvSpPr>
          <p:nvPr>
            <p:ph type="title"/>
          </p:nvPr>
        </p:nvSpPr>
        <p:spPr>
          <a:xfrm>
            <a:off x="0" y="0"/>
            <a:ext cx="12192000" cy="6019800"/>
          </a:xfrm>
        </p:spPr>
        <p:txBody>
          <a:bodyPr/>
          <a:lstStyle/>
          <a:p>
            <a:pPr marL="0" indent="0" algn="l">
              <a:buNone/>
            </a:pPr>
            <a:r>
              <a:rPr lang="en-US" sz="109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t>What is Christ’s Church First Love?</a:t>
            </a:r>
            <a:endParaRPr lang="en-US" sz="109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26AA6-94EA-58FE-20A6-F810927C33C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BA9D49-9ED1-FFFB-37C4-5AFCFE95ACF1}"/>
              </a:ext>
            </a:extLst>
          </p:cNvPr>
          <p:cNvSpPr>
            <a:spLocks noGrp="1"/>
          </p:cNvSpPr>
          <p:nvPr>
            <p:ph sz="quarter" idx="13"/>
          </p:nvPr>
        </p:nvSpPr>
        <p:spPr>
          <a:xfrm>
            <a:off x="0" y="1600200"/>
            <a:ext cx="12192000" cy="5257800"/>
          </a:xfrm>
        </p:spPr>
        <p:txBody>
          <a:bodyPr>
            <a:noAutofit/>
          </a:bodyPr>
          <a:lstStyle/>
          <a:p>
            <a:pPr marL="45720" indent="0">
              <a:lnSpc>
                <a:spcPct val="80000"/>
              </a:lnSpc>
              <a:buClr>
                <a:srgbClr val="C00000"/>
              </a:buClr>
              <a:buNone/>
            </a:pPr>
            <a:r>
              <a:rPr lang="en-US" sz="6900" dirty="0">
                <a:effectLst>
                  <a:outerShdw blurRad="38100" dist="38100" dir="2700000" algn="tl">
                    <a:srgbClr val="000000">
                      <a:alpha val="43137"/>
                    </a:srgbClr>
                  </a:outerShdw>
                </a:effectLst>
              </a:rPr>
              <a:t>Their zeal for orthodoxy and good works had overshadowed their personal, passionate love for Jesus. They became self-sufficient, and their "love for Christ had diminished".</a:t>
            </a:r>
          </a:p>
        </p:txBody>
      </p:sp>
      <p:sp>
        <p:nvSpPr>
          <p:cNvPr id="4" name="Title 3">
            <a:extLst>
              <a:ext uri="{FF2B5EF4-FFF2-40B4-BE49-F238E27FC236}">
                <a16:creationId xmlns:a16="http://schemas.microsoft.com/office/drawing/2014/main" id="{D707C8D4-81BB-ADC3-CB46-A8F407FFA27D}"/>
              </a:ext>
            </a:extLst>
          </p:cNvPr>
          <p:cNvSpPr>
            <a:spLocks noGrp="1"/>
          </p:cNvSpPr>
          <p:nvPr>
            <p:ph type="title"/>
          </p:nvPr>
        </p:nvSpPr>
        <p:spPr>
          <a:xfrm>
            <a:off x="0" y="0"/>
            <a:ext cx="12192000" cy="16002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The Problem: </a:t>
            </a:r>
          </a:p>
        </p:txBody>
      </p:sp>
    </p:spTree>
    <p:extLst>
      <p:ext uri="{BB962C8B-B14F-4D97-AF65-F5344CB8AC3E}">
        <p14:creationId xmlns:p14="http://schemas.microsoft.com/office/powerpoint/2010/main" val="24489166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8BB33-1842-CEF8-DCFB-3D555EB450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A4DA97-CDFE-73FC-6F60-7E8F31B80929}"/>
              </a:ext>
            </a:extLst>
          </p:cNvPr>
          <p:cNvSpPr>
            <a:spLocks noGrp="1"/>
          </p:cNvSpPr>
          <p:nvPr>
            <p:ph sz="quarter" idx="13"/>
          </p:nvPr>
        </p:nvSpPr>
        <p:spPr>
          <a:xfrm>
            <a:off x="0" y="1752600"/>
            <a:ext cx="12192000" cy="5105400"/>
          </a:xfrm>
        </p:spPr>
        <p:txBody>
          <a:bodyPr>
            <a:noAutofit/>
          </a:bodyPr>
          <a:lstStyle/>
          <a:p>
            <a:pPr marL="45720" indent="0" algn="ctr">
              <a:lnSpc>
                <a:spcPct val="80000"/>
              </a:lnSpc>
              <a:buClr>
                <a:srgbClr val="C00000"/>
              </a:buClr>
              <a:buNone/>
            </a:pPr>
            <a:endParaRPr lang="en-US" sz="3200" dirty="0">
              <a:effectLst>
                <a:outerShdw blurRad="38100" dist="38100" dir="2700000" algn="tl">
                  <a:srgbClr val="000000">
                    <a:alpha val="43137"/>
                  </a:srgbClr>
                </a:outerShdw>
              </a:effectLst>
            </a:endParaRPr>
          </a:p>
          <a:p>
            <a:pPr marL="45720" indent="0" algn="ctr">
              <a:lnSpc>
                <a:spcPct val="80000"/>
              </a:lnSpc>
              <a:buClr>
                <a:srgbClr val="C00000"/>
              </a:buClr>
              <a:buNone/>
            </a:pPr>
            <a:r>
              <a:rPr lang="en-US" sz="23900" dirty="0">
                <a:effectLst>
                  <a:outerShdw blurRad="38100" dist="38100" dir="2700000" algn="tl">
                    <a:srgbClr val="000000">
                      <a:alpha val="43137"/>
                    </a:srgbClr>
                  </a:outerShdw>
                </a:effectLst>
              </a:rPr>
              <a:t>Jesus!</a:t>
            </a:r>
          </a:p>
        </p:txBody>
      </p:sp>
      <p:sp>
        <p:nvSpPr>
          <p:cNvPr id="4" name="Title 3">
            <a:extLst>
              <a:ext uri="{FF2B5EF4-FFF2-40B4-BE49-F238E27FC236}">
                <a16:creationId xmlns:a16="http://schemas.microsoft.com/office/drawing/2014/main" id="{5E002204-E680-3335-1BCB-6AE98C5B9389}"/>
              </a:ext>
            </a:extLst>
          </p:cNvPr>
          <p:cNvSpPr>
            <a:spLocks noGrp="1"/>
          </p:cNvSpPr>
          <p:nvPr>
            <p:ph type="title"/>
          </p:nvPr>
        </p:nvSpPr>
        <p:spPr>
          <a:xfrm>
            <a:off x="0" y="0"/>
            <a:ext cx="12192000" cy="16764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The Solution: </a:t>
            </a:r>
          </a:p>
        </p:txBody>
      </p:sp>
    </p:spTree>
    <p:extLst>
      <p:ext uri="{BB962C8B-B14F-4D97-AF65-F5344CB8AC3E}">
        <p14:creationId xmlns:p14="http://schemas.microsoft.com/office/powerpoint/2010/main" val="40659099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E3630-18F5-5D41-8B09-D8F3B9E8BE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257044-61EC-899D-9D08-7BB6835DD1BC}"/>
              </a:ext>
            </a:extLst>
          </p:cNvPr>
          <p:cNvSpPr>
            <a:spLocks noGrp="1"/>
          </p:cNvSpPr>
          <p:nvPr>
            <p:ph sz="quarter" idx="13"/>
          </p:nvPr>
        </p:nvSpPr>
        <p:spPr>
          <a:xfrm>
            <a:off x="0" y="1600200"/>
            <a:ext cx="12192000" cy="5257800"/>
          </a:xfrm>
        </p:spPr>
        <p:txBody>
          <a:bodyPr>
            <a:noAutofit/>
          </a:bodyPr>
          <a:lstStyle/>
          <a:p>
            <a:pPr marL="45720" indent="0">
              <a:lnSpc>
                <a:spcPct val="80000"/>
              </a:lnSpc>
              <a:buClr>
                <a:srgbClr val="C00000"/>
              </a:buClr>
              <a:buNone/>
            </a:pPr>
            <a:r>
              <a:rPr lang="en-US" sz="6900" b="1" dirty="0">
                <a:effectLst>
                  <a:outerShdw blurRad="38100" dist="38100" dir="2700000" algn="tl">
                    <a:srgbClr val="000000">
                      <a:alpha val="43137"/>
                    </a:srgbClr>
                  </a:outerShdw>
                </a:effectLst>
              </a:rPr>
              <a:t>Remember: </a:t>
            </a:r>
            <a:r>
              <a:rPr lang="en-US" sz="6900" dirty="0"/>
              <a:t>Reflect on the love they had at the beginning.</a:t>
            </a:r>
          </a:p>
          <a:p>
            <a:pPr marL="45720" indent="0">
              <a:lnSpc>
                <a:spcPct val="80000"/>
              </a:lnSpc>
              <a:buClr>
                <a:srgbClr val="C00000"/>
              </a:buClr>
              <a:buNone/>
            </a:pPr>
            <a:r>
              <a:rPr lang="en-US" sz="6900" b="1" dirty="0">
                <a:effectLst>
                  <a:outerShdw blurRad="38100" dist="38100" dir="2700000" algn="tl">
                    <a:srgbClr val="000000">
                      <a:alpha val="43137"/>
                    </a:srgbClr>
                  </a:outerShdw>
                </a:effectLst>
              </a:rPr>
              <a:t>Repent: </a:t>
            </a:r>
            <a:r>
              <a:rPr lang="en-US" sz="6900" dirty="0"/>
              <a:t>Change their ways and their mindset regarding their relationship with Christ.</a:t>
            </a:r>
          </a:p>
        </p:txBody>
      </p:sp>
      <p:sp>
        <p:nvSpPr>
          <p:cNvPr id="4" name="Title 3">
            <a:extLst>
              <a:ext uri="{FF2B5EF4-FFF2-40B4-BE49-F238E27FC236}">
                <a16:creationId xmlns:a16="http://schemas.microsoft.com/office/drawing/2014/main" id="{9BA494D4-5436-7D9B-1C03-2E0C671085BB}"/>
              </a:ext>
            </a:extLst>
          </p:cNvPr>
          <p:cNvSpPr>
            <a:spLocks noGrp="1"/>
          </p:cNvSpPr>
          <p:nvPr>
            <p:ph type="title"/>
          </p:nvPr>
        </p:nvSpPr>
        <p:spPr>
          <a:xfrm>
            <a:off x="0" y="0"/>
            <a:ext cx="12192000" cy="16002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Jesus Urged Them to:</a:t>
            </a:r>
          </a:p>
        </p:txBody>
      </p:sp>
    </p:spTree>
    <p:extLst>
      <p:ext uri="{BB962C8B-B14F-4D97-AF65-F5344CB8AC3E}">
        <p14:creationId xmlns:p14="http://schemas.microsoft.com/office/powerpoint/2010/main" val="1377019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45EE3-8721-5297-DBE4-72E513F82D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57636-8F21-42BE-C45A-DA49039924F9}"/>
              </a:ext>
            </a:extLst>
          </p:cNvPr>
          <p:cNvSpPr>
            <a:spLocks noGrp="1"/>
          </p:cNvSpPr>
          <p:nvPr>
            <p:ph sz="quarter" idx="13"/>
          </p:nvPr>
        </p:nvSpPr>
        <p:spPr>
          <a:xfrm>
            <a:off x="0" y="1600200"/>
            <a:ext cx="12192000" cy="5257800"/>
          </a:xfrm>
        </p:spPr>
        <p:txBody>
          <a:bodyPr>
            <a:noAutofit/>
          </a:bodyPr>
          <a:lstStyle/>
          <a:p>
            <a:pPr marL="45720" indent="0">
              <a:lnSpc>
                <a:spcPct val="80000"/>
              </a:lnSpc>
              <a:buClr>
                <a:srgbClr val="C00000"/>
              </a:buClr>
              <a:buNone/>
            </a:pPr>
            <a:r>
              <a:rPr lang="en-US" sz="6500" b="1" dirty="0">
                <a:effectLst>
                  <a:outerShdw blurRad="38100" dist="38100" dir="2700000" algn="tl">
                    <a:srgbClr val="000000">
                      <a:alpha val="43137"/>
                    </a:srgbClr>
                  </a:outerShdw>
                </a:effectLst>
              </a:rPr>
              <a:t>Do the Works: </a:t>
            </a:r>
            <a:r>
              <a:rPr lang="en-US" sz="6500" dirty="0"/>
              <a:t>Perform the actions they originally did to rekindle that love, such as seeking the lost, loving one another, worshipping, reading scripture, praying, and serving.</a:t>
            </a:r>
          </a:p>
        </p:txBody>
      </p:sp>
      <p:sp>
        <p:nvSpPr>
          <p:cNvPr id="4" name="Title 3">
            <a:extLst>
              <a:ext uri="{FF2B5EF4-FFF2-40B4-BE49-F238E27FC236}">
                <a16:creationId xmlns:a16="http://schemas.microsoft.com/office/drawing/2014/main" id="{F2D2705D-1FE6-9C65-35CA-289A00D39EC3}"/>
              </a:ext>
            </a:extLst>
          </p:cNvPr>
          <p:cNvSpPr>
            <a:spLocks noGrp="1"/>
          </p:cNvSpPr>
          <p:nvPr>
            <p:ph type="title"/>
          </p:nvPr>
        </p:nvSpPr>
        <p:spPr>
          <a:xfrm>
            <a:off x="0" y="0"/>
            <a:ext cx="12192000" cy="16002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Jesus Urged Them to:</a:t>
            </a:r>
          </a:p>
        </p:txBody>
      </p:sp>
    </p:spTree>
    <p:extLst>
      <p:ext uri="{BB962C8B-B14F-4D97-AF65-F5344CB8AC3E}">
        <p14:creationId xmlns:p14="http://schemas.microsoft.com/office/powerpoint/2010/main" val="5826049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FBC58-785A-0283-7DE0-6DA7D7B0DE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CD958-8C16-17A3-89A9-40EC3DEF929F}"/>
              </a:ext>
            </a:extLst>
          </p:cNvPr>
          <p:cNvSpPr>
            <a:spLocks noGrp="1"/>
          </p:cNvSpPr>
          <p:nvPr>
            <p:ph sz="quarter" idx="13"/>
          </p:nvPr>
        </p:nvSpPr>
        <p:spPr>
          <a:xfrm>
            <a:off x="0" y="1752600"/>
            <a:ext cx="12192000" cy="5105400"/>
          </a:xfrm>
        </p:spPr>
        <p:txBody>
          <a:bodyPr>
            <a:noAutofit/>
          </a:bodyPr>
          <a:lstStyle/>
          <a:p>
            <a:pPr marL="45720" indent="0">
              <a:lnSpc>
                <a:spcPct val="80000"/>
              </a:lnSpc>
              <a:buClr>
                <a:srgbClr val="C00000"/>
              </a:buClr>
              <a:buNone/>
            </a:pPr>
            <a:r>
              <a:rPr lang="en-US" sz="7500" dirty="0">
                <a:effectLst>
                  <a:outerShdw blurRad="38100" dist="38100" dir="2700000" algn="tl">
                    <a:srgbClr val="000000">
                      <a:alpha val="43137"/>
                    </a:srgbClr>
                  </a:outerShdw>
                </a:effectLst>
              </a:rPr>
              <a:t>If they failed to repent, Jesus threatened to remove the church's lampstand, which represents its presence and impact.</a:t>
            </a:r>
          </a:p>
        </p:txBody>
      </p:sp>
      <p:sp>
        <p:nvSpPr>
          <p:cNvPr id="4" name="Title 3">
            <a:extLst>
              <a:ext uri="{FF2B5EF4-FFF2-40B4-BE49-F238E27FC236}">
                <a16:creationId xmlns:a16="http://schemas.microsoft.com/office/drawing/2014/main" id="{A5A35694-36BC-C57D-E3FB-85ABADF393C3}"/>
              </a:ext>
            </a:extLst>
          </p:cNvPr>
          <p:cNvSpPr>
            <a:spLocks noGrp="1"/>
          </p:cNvSpPr>
          <p:nvPr>
            <p:ph type="title"/>
          </p:nvPr>
        </p:nvSpPr>
        <p:spPr>
          <a:xfrm>
            <a:off x="0" y="0"/>
            <a:ext cx="12192000" cy="16764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The Warning: </a:t>
            </a:r>
          </a:p>
        </p:txBody>
      </p:sp>
    </p:spTree>
    <p:extLst>
      <p:ext uri="{BB962C8B-B14F-4D97-AF65-F5344CB8AC3E}">
        <p14:creationId xmlns:p14="http://schemas.microsoft.com/office/powerpoint/2010/main" val="1141179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rPr>
              <a:t>Matthew 28:18-20 (KJV)</a:t>
            </a:r>
          </a:p>
        </p:txBody>
      </p:sp>
      <p:sp>
        <p:nvSpPr>
          <p:cNvPr id="3" name="Content Placeholder 2"/>
          <p:cNvSpPr>
            <a:spLocks noGrp="1"/>
          </p:cNvSpPr>
          <p:nvPr>
            <p:ph sz="quarter" idx="13"/>
          </p:nvPr>
        </p:nvSpPr>
        <p:spPr>
          <a:xfrm>
            <a:off x="0" y="914400"/>
            <a:ext cx="12192000" cy="6248400"/>
          </a:xfrm>
        </p:spPr>
        <p:txBody>
          <a:bodyPr>
            <a:noAutofit/>
          </a:bodyPr>
          <a:lstStyle/>
          <a:p>
            <a:pPr marL="45720" indent="0">
              <a:buNone/>
            </a:pPr>
            <a:r>
              <a:rPr lang="en-US" sz="5400" b="1" baseline="30000" dirty="0"/>
              <a:t>18</a:t>
            </a:r>
            <a:r>
              <a:rPr lang="en-US" sz="5400" dirty="0"/>
              <a:t> And Jesus came up and spoke to them, saying, "All authority in heaven and on earth has been given to Me. </a:t>
            </a:r>
            <a:r>
              <a:rPr lang="en-US" sz="5400" b="1" baseline="30000" dirty="0"/>
              <a:t>19</a:t>
            </a:r>
            <a:r>
              <a:rPr lang="en-US" sz="5400" dirty="0"/>
              <a:t> "Go, therefore, and make disciples of all the nations, baptizing them in the name of the Father and the Son and the Holy Spirit, </a:t>
            </a:r>
          </a:p>
        </p:txBody>
      </p:sp>
    </p:spTree>
    <p:extLst>
      <p:ext uri="{BB962C8B-B14F-4D97-AF65-F5344CB8AC3E}">
        <p14:creationId xmlns:p14="http://schemas.microsoft.com/office/powerpoint/2010/main" val="29903218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86790"/>
          </a:xfrm>
        </p:spPr>
        <p:txBody>
          <a:bodyPr>
            <a:noAutofit/>
          </a:bodyPr>
          <a:lstStyle/>
          <a:p>
            <a:pPr marL="0" indent="0" algn="ctr">
              <a:buNone/>
            </a:pPr>
            <a:r>
              <a:rPr lang="en-US" sz="6000" i="1" dirty="0">
                <a:solidFill>
                  <a:srgbClr val="A31D6A"/>
                </a:solidFill>
                <a:effectLst>
                  <a:outerShdw blurRad="38100" dist="38100" dir="2700000" algn="tl">
                    <a:srgbClr val="000000">
                      <a:alpha val="43137"/>
                    </a:srgbClr>
                  </a:outerShdw>
                </a:effectLst>
                <a:latin typeface="Trebuchet MS"/>
              </a:rPr>
              <a:t>Matthew 28:18-20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teaching them to follow all that I commanded you; and behold, I am with you always, to the end of the age."</a:t>
            </a:r>
            <a:endParaRPr lang="en-US" sz="5400" dirty="0">
              <a:solidFill>
                <a:srgbClr val="000000"/>
              </a:solidFill>
              <a:latin typeface="Lato"/>
            </a:endParaRPr>
          </a:p>
        </p:txBody>
      </p:sp>
    </p:spTree>
    <p:extLst>
      <p:ext uri="{BB962C8B-B14F-4D97-AF65-F5344CB8AC3E}">
        <p14:creationId xmlns:p14="http://schemas.microsoft.com/office/powerpoint/2010/main" val="97142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8:4 (NAS)</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Therefore, those who had been scattered went through places preaching the word.</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8:26-40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400" b="1" baseline="30000" dirty="0"/>
              <a:t>26</a:t>
            </a:r>
            <a:r>
              <a:rPr lang="en-US" sz="5400" dirty="0"/>
              <a:t> And the angel of the Lord spake unto Philip, saying, Arise, and go toward the south unto the way that goeth down from Jerusalem unto Gaza, which is desert.</a:t>
            </a:r>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8:26-40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he arose and went: and, behold, a man of Ethiopia, an eunuch of great authority under Candace queen of the Ethiopians, who had the charge of all her treasure, and had come to Jerusalem for to worship,</a:t>
            </a:r>
          </a:p>
        </p:txBody>
      </p:sp>
    </p:spTree>
    <p:extLst>
      <p:ext uri="{BB962C8B-B14F-4D97-AF65-F5344CB8AC3E}">
        <p14:creationId xmlns:p14="http://schemas.microsoft.com/office/powerpoint/2010/main" val="2212693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Revelation 2:1-4 (NAS)</a:t>
            </a: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400" b="1" baseline="30000" dirty="0"/>
              <a:t>1</a:t>
            </a:r>
            <a:r>
              <a:rPr lang="en-US" sz="5400" dirty="0"/>
              <a:t> "To the angel of the church in Ephesus write: The One who holds the seven stars in His right hand, the One who walks among the seven golden lampstands, says this:</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E1941-0E87-1137-82A6-E24674553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6958B-D1E5-898D-C01A-0B8C139A076C}"/>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8:26-40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2D3E077-F996-27F4-995B-947AE07AE4F3}"/>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Was returning, and sitting in his chariot read Esaias the prophet.</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Then the Spirit said unto Philip, Go near, and join thyself to this chariot.</a:t>
            </a:r>
          </a:p>
        </p:txBody>
      </p:sp>
    </p:spTree>
    <p:extLst>
      <p:ext uri="{BB962C8B-B14F-4D97-AF65-F5344CB8AC3E}">
        <p14:creationId xmlns:p14="http://schemas.microsoft.com/office/powerpoint/2010/main" val="3777405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B8752-3140-B38B-E287-5C8B0B742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3A9B1-E72F-1F01-4B2B-29AE0C2F1F57}"/>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8:26-40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D252D31-57D6-ED27-3A00-F6CB89DBE59E}"/>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Philip ran thither to him, and heard him read the prophet Esaias, and said, Understandest thou what thou readest?</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31</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he said, How can I, except some man should guide me? </a:t>
            </a:r>
          </a:p>
        </p:txBody>
      </p:sp>
    </p:spTree>
    <p:extLst>
      <p:ext uri="{BB962C8B-B14F-4D97-AF65-F5344CB8AC3E}">
        <p14:creationId xmlns:p14="http://schemas.microsoft.com/office/powerpoint/2010/main" val="708285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BA516-E769-0E35-B0B3-C03114855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BACCF2-6E1A-AEFA-AD97-0907441C31B4}"/>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8:26-40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FAE3BF2-19AF-85DE-3177-AA51D1B9DDE4}"/>
              </a:ext>
            </a:extLst>
          </p:cNvPr>
          <p:cNvSpPr>
            <a:spLocks noGrp="1"/>
          </p:cNvSpPr>
          <p:nvPr>
            <p:ph sz="quarter" idx="13"/>
          </p:nvPr>
        </p:nvSpPr>
        <p:spPr>
          <a:xfrm>
            <a:off x="0" y="838200"/>
            <a:ext cx="12192000" cy="60198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he desired Philip that he would come up and sit with him.</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32</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place of the scripture which he read was this, He was led as a sheep to the slaughter; and like a lamb dumb before his shearer, so opened he not his mouth:</a:t>
            </a:r>
          </a:p>
        </p:txBody>
      </p:sp>
    </p:spTree>
    <p:extLst>
      <p:ext uri="{BB962C8B-B14F-4D97-AF65-F5344CB8AC3E}">
        <p14:creationId xmlns:p14="http://schemas.microsoft.com/office/powerpoint/2010/main" val="1624642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38256-AE1C-ED9A-2C58-869916AB5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DF12F-B852-52B6-5B67-C3B1F9849B0F}"/>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8:26-40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DDEEB8F-57E8-BD6F-EC25-75EDF411A61D}"/>
              </a:ext>
            </a:extLst>
          </p:cNvPr>
          <p:cNvSpPr>
            <a:spLocks noGrp="1"/>
          </p:cNvSpPr>
          <p:nvPr>
            <p:ph sz="quarter" idx="13"/>
          </p:nvPr>
        </p:nvSpPr>
        <p:spPr>
          <a:xfrm>
            <a:off x="0" y="838200"/>
            <a:ext cx="12192000" cy="60198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In his humiliation his judgment was taken away: and who shall declare his generation? for his life is taken from the earth.</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the eunuch answered Philip, and said, I pray thee, of whom speaketh the prophet this? </a:t>
            </a:r>
          </a:p>
        </p:txBody>
      </p:sp>
    </p:spTree>
    <p:extLst>
      <p:ext uri="{BB962C8B-B14F-4D97-AF65-F5344CB8AC3E}">
        <p14:creationId xmlns:p14="http://schemas.microsoft.com/office/powerpoint/2010/main" val="1738332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6C1A3-A378-9D61-8A16-48D850D68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FDDC5-89D9-7F69-C0B7-529EA550FF49}"/>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8:26-40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072ADA2-B838-962A-F862-2DF64B874354}"/>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of himself, or of some other man?</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Then Philip opened his mouth, and began at the same scripture, and preached unto him Jesus.</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as they went on their way, they came unto a certain water:</a:t>
            </a:r>
          </a:p>
        </p:txBody>
      </p:sp>
    </p:spTree>
    <p:extLst>
      <p:ext uri="{BB962C8B-B14F-4D97-AF65-F5344CB8AC3E}">
        <p14:creationId xmlns:p14="http://schemas.microsoft.com/office/powerpoint/2010/main" val="4053736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66D0D-0D00-7767-A693-BBFB81C1D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4BE52-5814-F33A-4A5C-7D03B3355188}"/>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8:26-40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B81A340-B6C8-2A04-EB6B-DC988CA94A49}"/>
              </a:ext>
            </a:extLst>
          </p:cNvPr>
          <p:cNvSpPr>
            <a:spLocks noGrp="1"/>
          </p:cNvSpPr>
          <p:nvPr>
            <p:ph sz="quarter" idx="13"/>
          </p:nvPr>
        </p:nvSpPr>
        <p:spPr>
          <a:xfrm>
            <a:off x="0" y="914400"/>
            <a:ext cx="12192000" cy="59436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the eunuch said, See, here is water; what doth hinder me to be baptized?</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Philip said, If thou believest with all thine heart, thou mayest. And he answered and said, I believe that Jesus Christ is the Son of God.</a:t>
            </a:r>
          </a:p>
        </p:txBody>
      </p:sp>
    </p:spTree>
    <p:extLst>
      <p:ext uri="{BB962C8B-B14F-4D97-AF65-F5344CB8AC3E}">
        <p14:creationId xmlns:p14="http://schemas.microsoft.com/office/powerpoint/2010/main" val="395565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BC56F-F794-E230-AD4A-B6B06ABFC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674E8-A56D-542D-B495-C45159AE5C4A}"/>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8:26-40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155BB27-D444-A619-D351-88CC019C6633}"/>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he commanded the chariot to stand still: and they went down both into the water, both Philip and the eunuch; and he baptized him.</a:t>
            </a:r>
          </a:p>
        </p:txBody>
      </p:sp>
    </p:spTree>
    <p:extLst>
      <p:ext uri="{BB962C8B-B14F-4D97-AF65-F5344CB8AC3E}">
        <p14:creationId xmlns:p14="http://schemas.microsoft.com/office/powerpoint/2010/main" val="2372207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28851-3976-B588-6043-E4147730C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A6764-2111-7AB5-2D0A-C18A65D5D313}"/>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8:26-40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8626489-79EC-0527-9019-5284E9EEBF53}"/>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when they were come up out of the water, the Spirit of the Lord caught away Philip, that the eunuch saw him no more: and he went on his way rejoicing.</a:t>
            </a:r>
          </a:p>
        </p:txBody>
      </p:sp>
    </p:spTree>
    <p:extLst>
      <p:ext uri="{BB962C8B-B14F-4D97-AF65-F5344CB8AC3E}">
        <p14:creationId xmlns:p14="http://schemas.microsoft.com/office/powerpoint/2010/main" val="4160366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C29DC-0024-4E9D-315E-4C91A9FF1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443A0-A1F3-8DBB-DF2D-E030464065AC}"/>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8:26-40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F696E65-02EF-39FC-3C0E-BB4860E05C7E}"/>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Philip was found at Azotus: and passing through he preached in all the cities, till he came to Caesarea.</a:t>
            </a:r>
          </a:p>
        </p:txBody>
      </p:sp>
    </p:spTree>
    <p:extLst>
      <p:ext uri="{BB962C8B-B14F-4D97-AF65-F5344CB8AC3E}">
        <p14:creationId xmlns:p14="http://schemas.microsoft.com/office/powerpoint/2010/main" val="1110317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Revelation 2:1-4 (NAS)</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1"/>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 know your deeds and your labor and perseverance, and that you cannot tolerate evil people, and you have put those who call themselves apostles to the test, and they are not, and you found them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to be</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false; </a:t>
            </a:r>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21DC1-64D2-C4D7-7E34-F1E48ADB2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14758-1B97-33DB-90EB-724B783DECC7}"/>
              </a:ext>
            </a:extLst>
          </p:cNvPr>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Revelation 2:1-4 (NAS)</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43D7F46-BE00-CE2D-7258-19337929CF12}"/>
              </a:ext>
            </a:extLst>
          </p:cNvPr>
          <p:cNvSpPr>
            <a:spLocks noGrp="1"/>
          </p:cNvSpPr>
          <p:nvPr>
            <p:ph sz="quarter" idx="13"/>
          </p:nvPr>
        </p:nvSpPr>
        <p:spPr>
          <a:xfrm>
            <a:off x="0" y="1066800"/>
            <a:ext cx="12192000" cy="5791201"/>
          </a:xfrm>
        </p:spPr>
        <p:txBody>
          <a:bodyPr>
            <a:noAutofit/>
          </a:bodyPr>
          <a:lstStyle/>
          <a:p>
            <a:pPr marL="45720" indent="0">
              <a:buNone/>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you have perseverance and have endured on account of My name, and have not become weary. </a:t>
            </a:r>
          </a:p>
          <a:p>
            <a:pPr marL="45720" indent="0">
              <a:buNone/>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I have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this</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against you, that you have left your first love.</a:t>
            </a:r>
            <a:endParaRPr lang="en-US" sz="4800" dirty="0"/>
          </a:p>
        </p:txBody>
      </p:sp>
    </p:spTree>
    <p:extLst>
      <p:ext uri="{BB962C8B-B14F-4D97-AF65-F5344CB8AC3E}">
        <p14:creationId xmlns:p14="http://schemas.microsoft.com/office/powerpoint/2010/main" val="86495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7000" dirty="0">
                <a:solidFill>
                  <a:srgbClr val="000000"/>
                </a:solidFill>
                <a:effectLst>
                  <a:outerShdw blurRad="38100" dist="38100" dir="2700000" algn="tl">
                    <a:srgbClr val="000000">
                      <a:alpha val="43137"/>
                    </a:srgbClr>
                  </a:outerShdw>
                </a:effectLst>
                <a:latin typeface="Calibri" panose="020F0502020204030204" pitchFamily="34" charset="0"/>
              </a:rPr>
              <a:t>The church at Ephesus left its first love, a concept explained in Revelation 2:4, meaning they lost the initial, fervent zeal and love for Jesus they had at the beginning of their faith. </a:t>
            </a:r>
            <a:endParaRPr lang="en-US" sz="7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902660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7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While they were still orthodox, spiritual, and enduring, their actions became more about dutiful works and theological precision than a pure, passionate relationship with Christ. </a:t>
            </a:r>
            <a:endParaRPr lang="en-US" sz="7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4315044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B07A2-4383-3F77-DCDE-BD16D4C6FF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A493A-72B9-53EC-F7D9-02BE0C402DFD}"/>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7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Jesus warned them to repent, remember their first love, and do the works they did at first, or He would remove their lampstand.</a:t>
            </a:r>
            <a:endParaRPr lang="en-US" sz="7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4120447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A4729-A5B1-EA1F-9B1A-FE5473B49C3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585079-7CE4-D9A3-C99A-4702F5B471D1}"/>
              </a:ext>
            </a:extLst>
          </p:cNvPr>
          <p:cNvSpPr>
            <a:spLocks noGrp="1"/>
          </p:cNvSpPr>
          <p:nvPr>
            <p:ph sz="quarter" idx="13"/>
          </p:nvPr>
        </p:nvSpPr>
        <p:spPr>
          <a:xfrm>
            <a:off x="0" y="1752600"/>
            <a:ext cx="12192000" cy="5181600"/>
          </a:xfrm>
        </p:spPr>
        <p:txBody>
          <a:bodyPr>
            <a:noAutofit/>
          </a:bodyPr>
          <a:lstStyle/>
          <a:p>
            <a:pPr marL="45720" indent="0">
              <a:lnSpc>
                <a:spcPct val="80000"/>
              </a:lnSpc>
              <a:buClr>
                <a:srgbClr val="C00000"/>
              </a:buClr>
              <a:buNone/>
            </a:pPr>
            <a:r>
              <a:rPr lang="en-US" sz="7200" dirty="0">
                <a:effectLst>
                  <a:outerShdw blurRad="38100" dist="38100" dir="2700000" algn="tl">
                    <a:srgbClr val="000000">
                      <a:alpha val="43137"/>
                    </a:srgbClr>
                  </a:outerShdw>
                </a:effectLst>
              </a:rPr>
              <a:t>Jesus tells the Ephesian church, "I have this against you, that you have abandoned the love you had at first" (Revelation 2:4).</a:t>
            </a:r>
          </a:p>
        </p:txBody>
      </p:sp>
      <p:sp>
        <p:nvSpPr>
          <p:cNvPr id="4" name="Title 3">
            <a:extLst>
              <a:ext uri="{FF2B5EF4-FFF2-40B4-BE49-F238E27FC236}">
                <a16:creationId xmlns:a16="http://schemas.microsoft.com/office/drawing/2014/main" id="{0C2827FF-4AE7-AF2B-507A-944E55A29B17}"/>
              </a:ext>
            </a:extLst>
          </p:cNvPr>
          <p:cNvSpPr>
            <a:spLocks noGrp="1"/>
          </p:cNvSpPr>
          <p:nvPr>
            <p:ph type="title"/>
          </p:nvPr>
        </p:nvSpPr>
        <p:spPr>
          <a:xfrm>
            <a:off x="0" y="0"/>
            <a:ext cx="12192000" cy="16764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The Accusation: </a:t>
            </a:r>
          </a:p>
        </p:txBody>
      </p:sp>
    </p:spTree>
    <p:extLst>
      <p:ext uri="{BB962C8B-B14F-4D97-AF65-F5344CB8AC3E}">
        <p14:creationId xmlns:p14="http://schemas.microsoft.com/office/powerpoint/2010/main" val="9588424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CFEC3-B8D4-DB7C-1374-1A37EE1F4A2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B93FF-350A-1156-BB75-0717762EAFC0}"/>
              </a:ext>
            </a:extLst>
          </p:cNvPr>
          <p:cNvSpPr>
            <a:spLocks noGrp="1"/>
          </p:cNvSpPr>
          <p:nvPr>
            <p:ph sz="quarter" idx="13"/>
          </p:nvPr>
        </p:nvSpPr>
        <p:spPr>
          <a:xfrm>
            <a:off x="0" y="1676400"/>
            <a:ext cx="12192000" cy="5181600"/>
          </a:xfrm>
        </p:spPr>
        <p:txBody>
          <a:bodyPr>
            <a:noAutofit/>
          </a:bodyPr>
          <a:lstStyle/>
          <a:p>
            <a:pPr marL="45720" indent="0">
              <a:lnSpc>
                <a:spcPct val="80000"/>
              </a:lnSpc>
              <a:buClr>
                <a:srgbClr val="C00000"/>
              </a:buClr>
              <a:buNone/>
            </a:pPr>
            <a:r>
              <a:rPr lang="en-US" sz="7200" dirty="0">
                <a:effectLst>
                  <a:outerShdw blurRad="38100" dist="38100" dir="2700000" algn="tl">
                    <a:srgbClr val="000000">
                      <a:alpha val="43137"/>
                    </a:srgbClr>
                  </a:outerShdw>
                </a:effectLst>
              </a:rPr>
              <a:t>The church was commendable for its hard work, endurance, discernment against false apostles, and intolerance of evil.</a:t>
            </a:r>
          </a:p>
        </p:txBody>
      </p:sp>
      <p:sp>
        <p:nvSpPr>
          <p:cNvPr id="4" name="Title 3">
            <a:extLst>
              <a:ext uri="{FF2B5EF4-FFF2-40B4-BE49-F238E27FC236}">
                <a16:creationId xmlns:a16="http://schemas.microsoft.com/office/drawing/2014/main" id="{0AFD4E35-7060-7B04-9249-0D770C8097EB}"/>
              </a:ext>
            </a:extLst>
          </p:cNvPr>
          <p:cNvSpPr>
            <a:spLocks noGrp="1"/>
          </p:cNvSpPr>
          <p:nvPr>
            <p:ph type="title"/>
          </p:nvPr>
        </p:nvSpPr>
        <p:spPr>
          <a:xfrm>
            <a:off x="0" y="0"/>
            <a:ext cx="12192000" cy="16002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The Context: </a:t>
            </a:r>
          </a:p>
        </p:txBody>
      </p:sp>
    </p:spTree>
    <p:extLst>
      <p:ext uri="{BB962C8B-B14F-4D97-AF65-F5344CB8AC3E}">
        <p14:creationId xmlns:p14="http://schemas.microsoft.com/office/powerpoint/2010/main" val="3941152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1_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61</TotalTime>
  <Words>1238</Words>
  <Application>Microsoft Office PowerPoint</Application>
  <PresentationFormat>Widescreen</PresentationFormat>
  <Paragraphs>83</Paragraphs>
  <Slides>34</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Bahnschrift</vt:lpstr>
      <vt:lpstr>Brush Script MT</vt:lpstr>
      <vt:lpstr>Calibri</vt:lpstr>
      <vt:lpstr>Franklin Gothic Medium</vt:lpstr>
      <vt:lpstr>Georgia</vt:lpstr>
      <vt:lpstr>Helvetica Neue</vt:lpstr>
      <vt:lpstr>Lato</vt:lpstr>
      <vt:lpstr>Trebuchet MS</vt:lpstr>
      <vt:lpstr>Slipstream</vt:lpstr>
      <vt:lpstr>1_Slipstream</vt:lpstr>
      <vt:lpstr>What is Christ’s Church First Love?</vt:lpstr>
      <vt:lpstr>Revelation 2:1-4 (NAS)</vt:lpstr>
      <vt:lpstr>Revelation 2:1-4 (NAS)</vt:lpstr>
      <vt:lpstr>Revelation 2:1-4 (NAS)</vt:lpstr>
      <vt:lpstr>PowerPoint Presentation</vt:lpstr>
      <vt:lpstr>PowerPoint Presentation</vt:lpstr>
      <vt:lpstr>PowerPoint Presentation</vt:lpstr>
      <vt:lpstr>The Accusation: </vt:lpstr>
      <vt:lpstr>The Context: </vt:lpstr>
      <vt:lpstr>The Problem: </vt:lpstr>
      <vt:lpstr>The Solution: </vt:lpstr>
      <vt:lpstr>Jesus Urged Them to:</vt:lpstr>
      <vt:lpstr>Jesus Urged Them to:</vt:lpstr>
      <vt:lpstr>The Warning: </vt:lpstr>
      <vt:lpstr>Matthew 28:18-20 (KJV)</vt:lpstr>
      <vt:lpstr>Matthew 28:18-20 (KJV)</vt:lpstr>
      <vt:lpstr>Acts 8:4 (NAS)</vt:lpstr>
      <vt:lpstr>Acts 8:26-40 (KJV)</vt:lpstr>
      <vt:lpstr>Acts 8:26-40 (KJV)</vt:lpstr>
      <vt:lpstr>Acts 8:26-40 (KJV)</vt:lpstr>
      <vt:lpstr>Acts 8:26-40 (KJV)</vt:lpstr>
      <vt:lpstr>Acts 8:26-40 (KJV)</vt:lpstr>
      <vt:lpstr>Acts 8:26-40 (KJV)</vt:lpstr>
      <vt:lpstr>Acts 8:26-40 (KJV)</vt:lpstr>
      <vt:lpstr>Acts 8:26-40 (KJV)</vt:lpstr>
      <vt:lpstr>Acts 8:26-40 (KJV)</vt:lpstr>
      <vt:lpstr>Acts 8:26-40 (KJV)</vt:lpstr>
      <vt:lpstr>Acts 8:26-40 (KJV)</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Fain</dc:creator>
  <cp:lastModifiedBy>Stuart Fain</cp:lastModifiedBy>
  <cp:revision>2</cp:revision>
  <dcterms:created xsi:type="dcterms:W3CDTF">2025-11-02T04:29:44Z</dcterms:created>
  <dcterms:modified xsi:type="dcterms:W3CDTF">2025-11-02T05:31:16Z</dcterms:modified>
</cp:coreProperties>
</file>